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Livvic" pitchFamily="2" charset="77"/>
      <p:regular r:id="rId7"/>
    </p:embeddedFont>
    <p:embeddedFont>
      <p:font typeface="Livvic Bold" pitchFamily="2" charset="77"/>
      <p:regular r:id="rId8"/>
      <p:bold r:id="rId9"/>
    </p:embeddedFont>
    <p:embeddedFont>
      <p:font typeface="Neue Einstellung Bold" pitchFamily="2" charset="77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 autoAdjust="0"/>
    <p:restoredTop sz="94628" autoAdjust="0"/>
  </p:normalViewPr>
  <p:slideViewPr>
    <p:cSldViewPr>
      <p:cViewPr varScale="1">
        <p:scale>
          <a:sx n="79" d="100"/>
          <a:sy n="79" d="100"/>
        </p:scale>
        <p:origin x="600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sv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A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815449" y="1389569"/>
            <a:ext cx="9443851" cy="7507862"/>
          </a:xfrm>
          <a:custGeom>
            <a:avLst/>
            <a:gdLst/>
            <a:ahLst/>
            <a:cxnLst/>
            <a:rect l="l" t="t" r="r" b="b"/>
            <a:pathLst>
              <a:path w="9443851" h="7507862">
                <a:moveTo>
                  <a:pt x="0" y="0"/>
                </a:moveTo>
                <a:lnTo>
                  <a:pt x="9443851" y="0"/>
                </a:lnTo>
                <a:lnTo>
                  <a:pt x="9443851" y="7507862"/>
                </a:lnTo>
                <a:lnTo>
                  <a:pt x="0" y="7507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511724" y="1272114"/>
            <a:ext cx="7632276" cy="4783910"/>
            <a:chOff x="0" y="0"/>
            <a:chExt cx="10176368" cy="6378546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10176368" cy="5067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59"/>
                </a:lnSpc>
                <a:spcBef>
                  <a:spcPct val="0"/>
                </a:spcBef>
              </a:pPr>
              <a:r>
                <a:rPr lang="en-US" sz="8299" b="1" dirty="0">
                  <a:solidFill>
                    <a:srgbClr val="0C090A"/>
                  </a:solidFill>
                  <a:latin typeface="Neue Einstellung Bold"/>
                  <a:ea typeface="Neue Einstellung Bold"/>
                  <a:cs typeface="Neue Einstellung Bold"/>
                  <a:sym typeface="Neue Einstellung Bold"/>
                </a:rPr>
                <a:t>Mental Health in the Workplace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498012"/>
              <a:ext cx="8402816" cy="8805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599"/>
                </a:lnSpc>
                <a:spcBef>
                  <a:spcPct val="0"/>
                </a:spcBef>
              </a:pPr>
              <a:r>
                <a:rPr lang="en-US" sz="3999">
                  <a:solidFill>
                    <a:srgbClr val="0C090A"/>
                  </a:solidFill>
                  <a:latin typeface="Livvic"/>
                  <a:ea typeface="Livvic"/>
                  <a:cs typeface="Livvic"/>
                  <a:sym typeface="Livvic"/>
                </a:rPr>
                <a:t>Project 1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11724" y="6747320"/>
            <a:ext cx="5437962" cy="2150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0C090A"/>
                </a:solidFill>
                <a:latin typeface="Livvic"/>
                <a:ea typeface="Livvic"/>
                <a:cs typeface="Livvic"/>
                <a:sym typeface="Livvic"/>
              </a:rPr>
              <a:t>Karlee Crose</a:t>
            </a: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0C090A"/>
                </a:solidFill>
                <a:latin typeface="Livvic"/>
                <a:ea typeface="Livvic"/>
                <a:cs typeface="Livvic"/>
                <a:sym typeface="Livvic"/>
              </a:rPr>
              <a:t>Jeffrey Gary</a:t>
            </a: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0C090A"/>
                </a:solidFill>
                <a:latin typeface="Livvic"/>
                <a:ea typeface="Livvic"/>
                <a:cs typeface="Livvic"/>
                <a:sym typeface="Livvic"/>
              </a:rPr>
              <a:t>Zachary Horn</a:t>
            </a:r>
          </a:p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0C090A"/>
                </a:solidFill>
                <a:latin typeface="Livvic"/>
                <a:ea typeface="Livvic"/>
                <a:cs typeface="Livvic"/>
                <a:sym typeface="Livvic"/>
              </a:rPr>
              <a:t>Ibraam Masoud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A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815449" y="614880"/>
            <a:ext cx="8200919" cy="9057239"/>
          </a:xfrm>
          <a:custGeom>
            <a:avLst/>
            <a:gdLst/>
            <a:ahLst/>
            <a:cxnLst/>
            <a:rect l="l" t="t" r="r" b="b"/>
            <a:pathLst>
              <a:path w="8200919" h="9057239">
                <a:moveTo>
                  <a:pt x="0" y="0"/>
                </a:moveTo>
                <a:lnTo>
                  <a:pt x="8200918" y="0"/>
                </a:lnTo>
                <a:lnTo>
                  <a:pt x="8200918" y="9057240"/>
                </a:lnTo>
                <a:lnTo>
                  <a:pt x="0" y="90572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943684" y="1681026"/>
            <a:ext cx="6303725" cy="3252924"/>
            <a:chOff x="0" y="0"/>
            <a:chExt cx="8404966" cy="4337232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8404966" cy="3352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959"/>
                </a:lnSpc>
                <a:spcBef>
                  <a:spcPct val="0"/>
                </a:spcBef>
              </a:pPr>
              <a:r>
                <a:rPr lang="en-US" sz="8299" b="1" u="none" dirty="0">
                  <a:solidFill>
                    <a:srgbClr val="0C090A"/>
                  </a:solidFill>
                  <a:latin typeface="Neue Einstellung Bold"/>
                  <a:ea typeface="Neue Einstellung Bold"/>
                  <a:cs typeface="Neue Einstellung Bold"/>
                  <a:sym typeface="Neue Einstellung Bold"/>
                </a:rPr>
                <a:t>Learning Agenda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812087"/>
              <a:ext cx="6940137" cy="525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0C090A"/>
                  </a:solidFill>
                  <a:latin typeface="Livvic"/>
                  <a:ea typeface="Livvic"/>
                  <a:cs typeface="Livvic"/>
                  <a:sym typeface="Livvic"/>
                </a:rPr>
                <a:t>Here’s what we will discuss: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943684" y="5329028"/>
            <a:ext cx="5437962" cy="3758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0C090A"/>
                </a:solidFill>
                <a:latin typeface="Livvic"/>
                <a:ea typeface="Livvic"/>
                <a:cs typeface="Livvic"/>
                <a:sym typeface="Livvic"/>
              </a:rPr>
              <a:t>Mental Health Stigma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dirty="0">
                <a:solidFill>
                  <a:srgbClr val="0C090A"/>
                </a:solidFill>
                <a:latin typeface="Livvic"/>
                <a:ea typeface="Livvic"/>
                <a:cs typeface="Livvic"/>
                <a:sym typeface="Livvic"/>
              </a:rPr>
              <a:t>Importance of Mental Health Benefits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u="none" dirty="0">
                <a:solidFill>
                  <a:srgbClr val="0C090A"/>
                </a:solidFill>
                <a:latin typeface="Livvic"/>
                <a:ea typeface="Livvic"/>
                <a:cs typeface="Livvic"/>
                <a:sym typeface="Livvic"/>
              </a:rPr>
              <a:t>Perceived Risks of Discussing Mental Health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u="none" dirty="0">
                <a:solidFill>
                  <a:srgbClr val="0C090A"/>
                </a:solidFill>
                <a:latin typeface="Livvic"/>
                <a:ea typeface="Livvic"/>
                <a:cs typeface="Livvic"/>
                <a:sym typeface="Livvic"/>
              </a:rPr>
              <a:t>How Age and Gender Impact Perception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 u="none" dirty="0">
                <a:solidFill>
                  <a:srgbClr val="0C090A"/>
                </a:solidFill>
                <a:latin typeface="Livvic"/>
                <a:ea typeface="Livvic"/>
                <a:cs typeface="Livvic"/>
                <a:sym typeface="Livvic"/>
              </a:rPr>
              <a:t>Impact of Remote Working Environments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A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29494" y="3178848"/>
            <a:ext cx="10629013" cy="7108152"/>
          </a:xfrm>
          <a:custGeom>
            <a:avLst/>
            <a:gdLst/>
            <a:ahLst/>
            <a:cxnLst/>
            <a:rect l="l" t="t" r="r" b="b"/>
            <a:pathLst>
              <a:path w="10629013" h="7108152">
                <a:moveTo>
                  <a:pt x="0" y="0"/>
                </a:moveTo>
                <a:lnTo>
                  <a:pt x="10629012" y="0"/>
                </a:lnTo>
                <a:lnTo>
                  <a:pt x="10629012" y="7108152"/>
                </a:lnTo>
                <a:lnTo>
                  <a:pt x="0" y="71081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498040" y="1028700"/>
            <a:ext cx="8318820" cy="6229489"/>
            <a:chOff x="0" y="0"/>
            <a:chExt cx="11091760" cy="8305985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11091760" cy="3352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9959"/>
                </a:lnSpc>
                <a:spcBef>
                  <a:spcPct val="0"/>
                </a:spcBef>
              </a:pPr>
              <a:r>
                <a:rPr lang="en-US" sz="8299" b="1" u="none" dirty="0">
                  <a:solidFill>
                    <a:srgbClr val="0C090A"/>
                  </a:solidFill>
                  <a:latin typeface="Neue Einstellung Bold"/>
                  <a:ea typeface="Neue Einstellung Bold"/>
                  <a:cs typeface="Neue Einstellung Bold"/>
                  <a:sym typeface="Neue Einstellung Bold"/>
                </a:rPr>
                <a:t>What is </a:t>
              </a:r>
            </a:p>
            <a:p>
              <a:pPr marL="0" lvl="0" indent="0" algn="ctr">
                <a:lnSpc>
                  <a:spcPts val="9959"/>
                </a:lnSpc>
                <a:spcBef>
                  <a:spcPct val="0"/>
                </a:spcBef>
              </a:pPr>
              <a:r>
                <a:rPr lang="en-US" sz="8299" b="1" u="none" dirty="0">
                  <a:solidFill>
                    <a:srgbClr val="0C090A"/>
                  </a:solidFill>
                  <a:latin typeface="Neue Einstellung Bold"/>
                  <a:ea typeface="Neue Einstellung Bold"/>
                  <a:cs typeface="Neue Einstellung Bold"/>
                  <a:sym typeface="Neue Einstellung Bold"/>
                </a:rPr>
                <a:t>Mental Health?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796074" y="3869240"/>
              <a:ext cx="7499613" cy="44367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endParaRPr/>
            </a:p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C090A"/>
                  </a:solidFill>
                  <a:latin typeface="Livvic"/>
                  <a:ea typeface="Livvic"/>
                  <a:cs typeface="Livvic"/>
                  <a:sym typeface="Livvic"/>
                </a:rPr>
                <a:t>Mental health refers to a person's emotional, psychological, and social well-being. It affects how individuals think, feel, and behave, influencing how they handle stress, relate to others, and make decisions.</a:t>
              </a:r>
            </a:p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endParaRPr lang="en-US" sz="2400">
                <a:solidFill>
                  <a:srgbClr val="0C090A"/>
                </a:solidFill>
                <a:latin typeface="Livvic"/>
                <a:ea typeface="Livvic"/>
                <a:cs typeface="Livvic"/>
                <a:sym typeface="Livvic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A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16317" y="1546850"/>
            <a:ext cx="7387215" cy="7193300"/>
          </a:xfrm>
          <a:custGeom>
            <a:avLst/>
            <a:gdLst/>
            <a:ahLst/>
            <a:cxnLst/>
            <a:rect l="l" t="t" r="r" b="b"/>
            <a:pathLst>
              <a:path w="7387215" h="7193300">
                <a:moveTo>
                  <a:pt x="0" y="0"/>
                </a:moveTo>
                <a:lnTo>
                  <a:pt x="7387215" y="0"/>
                </a:lnTo>
                <a:lnTo>
                  <a:pt x="7387215" y="7193300"/>
                </a:lnTo>
                <a:lnTo>
                  <a:pt x="0" y="7193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9400299" y="1972336"/>
            <a:ext cx="7348299" cy="6342327"/>
            <a:chOff x="0" y="0"/>
            <a:chExt cx="9797732" cy="8456436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9797732" cy="4800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480"/>
                </a:lnSpc>
                <a:spcBef>
                  <a:spcPct val="0"/>
                </a:spcBef>
              </a:pPr>
              <a:r>
                <a:rPr lang="en-US" sz="7900" b="1" u="none" dirty="0">
                  <a:solidFill>
                    <a:srgbClr val="0C090A"/>
                  </a:solidFill>
                  <a:latin typeface="Neue Einstellung Bold"/>
                  <a:ea typeface="Neue Einstellung Bold"/>
                  <a:cs typeface="Neue Einstellung Bold"/>
                  <a:sym typeface="Neue Einstellung Bold"/>
                </a:rPr>
                <a:t>More Common than You Think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265173"/>
              <a:ext cx="8925081" cy="1083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 b="1" u="none">
                  <a:solidFill>
                    <a:srgbClr val="0C090A"/>
                  </a:solidFill>
                  <a:latin typeface="Livvic Bold"/>
                  <a:ea typeface="Livvic Bold"/>
                  <a:cs typeface="Livvic Bold"/>
                  <a:sym typeface="Livvic Bold"/>
                </a:rPr>
                <a:t>1 in 5 adults experienced a mental health concern in the past year.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813691"/>
              <a:ext cx="8925081" cy="16427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0C090A"/>
                  </a:solidFill>
                  <a:latin typeface="Livvic"/>
                  <a:ea typeface="Livvic"/>
                  <a:cs typeface="Livvic"/>
                  <a:sym typeface="Livvic"/>
                </a:rPr>
                <a:t>Mental health can fluctuate due to factors like life experiences, trauma, genetics, and biological factors. 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A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130</Words>
  <Application>Microsoft Macintosh PowerPoint</Application>
  <PresentationFormat>Custom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Livvic</vt:lpstr>
      <vt:lpstr>Neue Einstellung Bold</vt:lpstr>
      <vt:lpstr>Calibri</vt:lpstr>
      <vt:lpstr>Arial</vt:lpstr>
      <vt:lpstr>Livvic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Mental Health in the Workplace</dc:title>
  <cp:lastModifiedBy>Karlee Crose</cp:lastModifiedBy>
  <cp:revision>2</cp:revision>
  <dcterms:created xsi:type="dcterms:W3CDTF">2006-08-16T00:00:00Z</dcterms:created>
  <dcterms:modified xsi:type="dcterms:W3CDTF">2024-10-17T02:25:40Z</dcterms:modified>
  <dc:identifier>DAGTyY-hsc4</dc:identifier>
</cp:coreProperties>
</file>

<file path=docProps/thumbnail.jpeg>
</file>